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Arvo" panose="020B0604020202020204" charset="0"/>
      <p:regular r:id="rId29"/>
      <p:bold r:id="rId30"/>
      <p:italic r:id="rId31"/>
      <p:boldItalic r:id="rId32"/>
    </p:embeddedFont>
    <p:embeddedFont>
      <p:font typeface="Barlow Condensed" panose="020B0604020202020204" charset="0"/>
      <p:regular r:id="rId33"/>
      <p:bold r:id="rId34"/>
      <p:italic r:id="rId35"/>
      <p:boldItalic r:id="rId36"/>
    </p:embeddedFont>
    <p:embeddedFont>
      <p:font typeface="Barlow Condensed Medium" panose="020B0604020202020204" charset="0"/>
      <p:regular r:id="rId37"/>
      <p:bold r:id="rId38"/>
      <p:italic r:id="rId39"/>
      <p:boldItalic r:id="rId40"/>
    </p:embeddedFont>
    <p:embeddedFont>
      <p:font typeface="Barlow Condensed SemiBold" panose="020B0604020202020204" charset="0"/>
      <p:regular r:id="rId41"/>
      <p:bold r:id="rId42"/>
      <p:italic r:id="rId43"/>
      <p:boldItalic r:id="rId44"/>
    </p:embeddedFont>
    <p:embeddedFont>
      <p:font typeface="Fira Sans Extra Condensed Medium" panose="020B0604020202020204" charset="0"/>
      <p:regular r:id="rId45"/>
      <p:bold r:id="rId46"/>
      <p:italic r:id="rId47"/>
      <p:boldItalic r:id="rId48"/>
    </p:embeddedFont>
    <p:embeddedFont>
      <p:font typeface="Roboto Slab" panose="020B0604020202020204" charset="0"/>
      <p:regular r:id="rId49"/>
      <p:bold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b7e612479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b7e612479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b7e612479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b7e612479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5d2cabac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5d2cabac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55e1ed11e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55e1ed11e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55e1ed11e4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55e1ed11e4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5e1ed11e4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5e1ed11e4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88c681fd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88c681fd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5d2caba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5d2cabac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b88c681fd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b88c681fd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55e1ed11e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55e1ed11e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55e1ed11e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55e1ed11e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b88c681fdc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b88c681fdc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b7e612479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b7e612479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7e612479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7e612479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7e612479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b7e612479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7e61247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7e61247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b7e612479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b7e612479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b7e612479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b7e612479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b7e612479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b7e612479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62575" y="1545450"/>
            <a:ext cx="4419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607116" y="2397713"/>
            <a:ext cx="2550204" cy="2757917"/>
            <a:chOff x="1384075" y="241450"/>
            <a:chExt cx="4822625" cy="5215425"/>
          </a:xfrm>
        </p:grpSpPr>
        <p:sp>
          <p:nvSpPr>
            <p:cNvPr id="12" name="Google Shape;12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26847" y="-280618"/>
            <a:ext cx="2865062" cy="3613974"/>
            <a:chOff x="-26858" y="-227337"/>
            <a:chExt cx="2186403" cy="2757917"/>
          </a:xfrm>
        </p:grpSpPr>
        <p:sp>
          <p:nvSpPr>
            <p:cNvPr id="57" name="Google Shape;57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rgbClr val="05516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chemeClr val="dk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99" name="Google Shape;99;p3"/>
          <p:cNvGrpSpPr/>
          <p:nvPr/>
        </p:nvGrpSpPr>
        <p:grpSpPr>
          <a:xfrm flipH="1">
            <a:off x="-9" y="2397713"/>
            <a:ext cx="2550204" cy="2757917"/>
            <a:chOff x="1384075" y="241450"/>
            <a:chExt cx="4822625" cy="5215425"/>
          </a:xfrm>
        </p:grpSpPr>
        <p:sp>
          <p:nvSpPr>
            <p:cNvPr id="100" name="Google Shape;100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3"/>
          <p:cNvGrpSpPr/>
          <p:nvPr/>
        </p:nvGrpSpPr>
        <p:grpSpPr>
          <a:xfrm flipH="1">
            <a:off x="6278928" y="-258568"/>
            <a:ext cx="2865062" cy="3613974"/>
            <a:chOff x="-26858" y="-227337"/>
            <a:chExt cx="2186403" cy="2757917"/>
          </a:xfrm>
        </p:grpSpPr>
        <p:sp>
          <p:nvSpPr>
            <p:cNvPr id="145" name="Google Shape;145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4"/>
          <p:cNvGrpSpPr/>
          <p:nvPr/>
        </p:nvGrpSpPr>
        <p:grpSpPr>
          <a:xfrm>
            <a:off x="6396261" y="-26651"/>
            <a:ext cx="2761414" cy="1094590"/>
            <a:chOff x="5543377" y="-26648"/>
            <a:chExt cx="3613943" cy="1432521"/>
          </a:xfrm>
        </p:grpSpPr>
        <p:sp>
          <p:nvSpPr>
            <p:cNvPr id="187" name="Google Shape;187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4"/>
          <p:cNvGrpSpPr/>
          <p:nvPr/>
        </p:nvGrpSpPr>
        <p:grpSpPr>
          <a:xfrm>
            <a:off x="-413096" y="3658798"/>
            <a:ext cx="2192144" cy="1495178"/>
            <a:chOff x="-293170" y="3658798"/>
            <a:chExt cx="2192144" cy="1495178"/>
          </a:xfrm>
        </p:grpSpPr>
        <p:sp>
          <p:nvSpPr>
            <p:cNvPr id="209" name="Google Shape;209;p4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4"/>
          <p:cNvSpPr txBox="1">
            <a:spLocks noGrp="1"/>
          </p:cNvSpPr>
          <p:nvPr>
            <p:ph type="ctrTitle"/>
          </p:nvPr>
        </p:nvSpPr>
        <p:spPr>
          <a:xfrm>
            <a:off x="4155425" y="20543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4"/>
          <p:cNvSpPr txBox="1">
            <a:spLocks noGrp="1"/>
          </p:cNvSpPr>
          <p:nvPr>
            <p:ph type="ctrTitle" idx="3"/>
          </p:nvPr>
        </p:nvSpPr>
        <p:spPr>
          <a:xfrm>
            <a:off x="4155425" y="27195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0" name="Google Shape;230;p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4"/>
          <p:cNvSpPr txBox="1">
            <a:spLocks noGrp="1"/>
          </p:cNvSpPr>
          <p:nvPr>
            <p:ph type="ctrTitle" idx="5"/>
          </p:nvPr>
        </p:nvSpPr>
        <p:spPr>
          <a:xfrm>
            <a:off x="4155425" y="33848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2" name="Google Shape;232;p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4"/>
          <p:cNvSpPr txBox="1">
            <a:spLocks noGrp="1"/>
          </p:cNvSpPr>
          <p:nvPr>
            <p:ph type="ctrTitle" idx="7"/>
          </p:nvPr>
        </p:nvSpPr>
        <p:spPr>
          <a:xfrm>
            <a:off x="4155425" y="40500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4" name="Google Shape;234;p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35" name="Google Shape;235;p4"/>
          <p:cNvCxnSpPr/>
          <p:nvPr/>
        </p:nvCxnSpPr>
        <p:spPr>
          <a:xfrm>
            <a:off x="3986825" y="-16500"/>
            <a:ext cx="0" cy="4488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4"/>
          <p:cNvSpPr txBox="1">
            <a:spLocks noGrp="1"/>
          </p:cNvSpPr>
          <p:nvPr>
            <p:ph type="ctrTitle" idx="9"/>
          </p:nvPr>
        </p:nvSpPr>
        <p:spPr>
          <a:xfrm>
            <a:off x="4155425" y="1272250"/>
            <a:ext cx="2737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dk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5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239" name="Google Shape;239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 rot="10800000" flipH="1">
            <a:off x="-413096" y="-26651"/>
            <a:ext cx="2192144" cy="1495178"/>
            <a:chOff x="-293170" y="3658798"/>
            <a:chExt cx="2192144" cy="1495178"/>
          </a:xfrm>
        </p:grpSpPr>
        <p:sp>
          <p:nvSpPr>
            <p:cNvPr id="261" name="Google Shape;261;p5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5"/>
          <p:cNvSpPr txBox="1">
            <a:spLocks noGrp="1"/>
          </p:cNvSpPr>
          <p:nvPr>
            <p:ph type="ctrTitle"/>
          </p:nvPr>
        </p:nvSpPr>
        <p:spPr>
          <a:xfrm>
            <a:off x="4308049" y="206748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0" name="Google Shape;280;p5"/>
          <p:cNvSpPr txBox="1">
            <a:spLocks noGrp="1"/>
          </p:cNvSpPr>
          <p:nvPr>
            <p:ph type="subTitle" idx="1"/>
          </p:nvPr>
        </p:nvSpPr>
        <p:spPr>
          <a:xfrm>
            <a:off x="1868250" y="2708213"/>
            <a:ext cx="4020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1" name="Google Shape;281;p5"/>
          <p:cNvCxnSpPr/>
          <p:nvPr/>
        </p:nvCxnSpPr>
        <p:spPr>
          <a:xfrm>
            <a:off x="5123700" y="2607238"/>
            <a:ext cx="40203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2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6"/>
          <p:cNvGrpSpPr/>
          <p:nvPr/>
        </p:nvGrpSpPr>
        <p:grpSpPr>
          <a:xfrm rot="10800000">
            <a:off x="11" y="4059387"/>
            <a:ext cx="2761414" cy="1094590"/>
            <a:chOff x="5543377" y="-26648"/>
            <a:chExt cx="3613943" cy="1432521"/>
          </a:xfrm>
        </p:grpSpPr>
        <p:sp>
          <p:nvSpPr>
            <p:cNvPr id="284" name="Google Shape;284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6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6" name="Google Shape;306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2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9" name="Google Shape;309;p7"/>
          <p:cNvCxnSpPr/>
          <p:nvPr/>
        </p:nvCxnSpPr>
        <p:spPr>
          <a:xfrm>
            <a:off x="498026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7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311" name="Google Shape;311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rlow Condensed SemiBold"/>
              <a:buNone/>
              <a:defRPr sz="2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vo"/>
              <a:buChar char="●"/>
              <a:defRPr sz="18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○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■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●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○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■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●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vo"/>
              <a:buChar char="○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vo"/>
              <a:buChar char="■"/>
              <a:defRPr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9"/>
          <p:cNvSpPr txBox="1">
            <a:spLocks noGrp="1"/>
          </p:cNvSpPr>
          <p:nvPr>
            <p:ph type="ctrTitle"/>
          </p:nvPr>
        </p:nvSpPr>
        <p:spPr>
          <a:xfrm>
            <a:off x="2362575" y="1545450"/>
            <a:ext cx="4419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PLANEACIÓN FINANCIERA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950" y="932375"/>
            <a:ext cx="6124575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800" y="57525"/>
            <a:ext cx="627011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0"/>
          <p:cNvSpPr txBox="1">
            <a:spLocks noGrp="1"/>
          </p:cNvSpPr>
          <p:nvPr>
            <p:ph type="ctrTitle"/>
          </p:nvPr>
        </p:nvSpPr>
        <p:spPr>
          <a:xfrm flipH="1">
            <a:off x="1327800" y="578250"/>
            <a:ext cx="3244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RATIOS FINANCIEROS </a:t>
            </a:r>
            <a:endParaRPr/>
          </a:p>
        </p:txBody>
      </p:sp>
      <p:cxnSp>
        <p:nvCxnSpPr>
          <p:cNvPr id="398" name="Google Shape;398;p20"/>
          <p:cNvCxnSpPr/>
          <p:nvPr/>
        </p:nvCxnSpPr>
        <p:spPr>
          <a:xfrm>
            <a:off x="3283675" y="22125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20"/>
          <p:cNvSpPr txBox="1">
            <a:spLocks noGrp="1"/>
          </p:cNvSpPr>
          <p:nvPr>
            <p:ph type="ctrTitle"/>
          </p:nvPr>
        </p:nvSpPr>
        <p:spPr>
          <a:xfrm>
            <a:off x="3590549" y="1614950"/>
            <a:ext cx="433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Es importante porque calcula se obtiene una comparación que puede resultar más útil que los números por sí solos</a:t>
            </a:r>
            <a:endParaRPr sz="1800"/>
          </a:p>
        </p:txBody>
      </p:sp>
      <p:sp>
        <p:nvSpPr>
          <p:cNvPr id="400" name="Google Shape;400;p20"/>
          <p:cNvSpPr txBox="1">
            <a:spLocks noGrp="1"/>
          </p:cNvSpPr>
          <p:nvPr>
            <p:ph type="ctrTitle"/>
          </p:nvPr>
        </p:nvSpPr>
        <p:spPr>
          <a:xfrm>
            <a:off x="3283675" y="2693025"/>
            <a:ext cx="4339200" cy="36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Matemáticamente un ratio es una razón, es decir, la relación entre dos números, un cociente entre dos magnitudes que tienen cierta relación y por este motivo se comparan</a:t>
            </a:r>
            <a:endParaRPr sz="1400">
              <a:latin typeface="Barlow Condensed Medium"/>
              <a:ea typeface="Barlow Condensed Medium"/>
              <a:cs typeface="Barlow Condensed Medium"/>
              <a:sym typeface="Barlow Condensed Medium"/>
            </a:endParaRPr>
          </a:p>
        </p:txBody>
      </p:sp>
      <p:sp>
        <p:nvSpPr>
          <p:cNvPr id="401" name="Google Shape;401;p20"/>
          <p:cNvSpPr txBox="1">
            <a:spLocks noGrp="1"/>
          </p:cNvSpPr>
          <p:nvPr>
            <p:ph type="ctrTitle"/>
          </p:nvPr>
        </p:nvSpPr>
        <p:spPr>
          <a:xfrm>
            <a:off x="2507550" y="3702525"/>
            <a:ext cx="3651600" cy="9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Roboto Slab"/>
              <a:buChar char="●"/>
            </a:pPr>
            <a:r>
              <a:rPr lang="es" sz="1100">
                <a:latin typeface="Roboto Slab"/>
                <a:ea typeface="Roboto Slab"/>
                <a:cs typeface="Roboto Slab"/>
                <a:sym typeface="Roboto Slab"/>
              </a:rPr>
              <a:t>Ratios de liquidez </a:t>
            </a:r>
            <a:endParaRPr sz="110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Roboto Slab"/>
              <a:buChar char="●"/>
            </a:pPr>
            <a:r>
              <a:rPr lang="es" sz="1100">
                <a:latin typeface="Roboto Slab"/>
                <a:ea typeface="Roboto Slab"/>
                <a:cs typeface="Roboto Slab"/>
                <a:sym typeface="Roboto Slab"/>
              </a:rPr>
              <a:t>Ratios de rentabilidad </a:t>
            </a:r>
            <a:endParaRPr sz="110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Roboto Slab"/>
              <a:buChar char="●"/>
            </a:pPr>
            <a:r>
              <a:rPr lang="es" sz="1100">
                <a:latin typeface="Roboto Slab"/>
                <a:ea typeface="Roboto Slab"/>
                <a:cs typeface="Roboto Slab"/>
                <a:sym typeface="Roboto Slab"/>
              </a:rPr>
              <a:t>Ratios de endeudamiento </a:t>
            </a:r>
            <a:endParaRPr sz="1100"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402" name="Google Shape;402;p20"/>
          <p:cNvGrpSpPr/>
          <p:nvPr/>
        </p:nvGrpSpPr>
        <p:grpSpPr>
          <a:xfrm>
            <a:off x="1526850" y="2080575"/>
            <a:ext cx="980695" cy="982361"/>
            <a:chOff x="917250" y="2080575"/>
            <a:chExt cx="980695" cy="982361"/>
          </a:xfrm>
        </p:grpSpPr>
        <p:grpSp>
          <p:nvGrpSpPr>
            <p:cNvPr id="403" name="Google Shape;403;p20"/>
            <p:cNvGrpSpPr/>
            <p:nvPr/>
          </p:nvGrpSpPr>
          <p:grpSpPr>
            <a:xfrm>
              <a:off x="917250" y="2080575"/>
              <a:ext cx="980695" cy="982361"/>
              <a:chOff x="917250" y="2165250"/>
              <a:chExt cx="980695" cy="982361"/>
            </a:xfrm>
          </p:grpSpPr>
          <p:sp>
            <p:nvSpPr>
              <p:cNvPr id="404" name="Google Shape;404;p20"/>
              <p:cNvSpPr/>
              <p:nvPr/>
            </p:nvSpPr>
            <p:spPr>
              <a:xfrm>
                <a:off x="917250" y="2165250"/>
                <a:ext cx="980695" cy="982361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0"/>
              <p:cNvSpPr/>
              <p:nvPr/>
            </p:nvSpPr>
            <p:spPr>
              <a:xfrm>
                <a:off x="1037015" y="2285225"/>
                <a:ext cx="741167" cy="742427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" name="Google Shape;406;p20"/>
            <p:cNvGrpSpPr/>
            <p:nvPr/>
          </p:nvGrpSpPr>
          <p:grpSpPr>
            <a:xfrm>
              <a:off x="1232020" y="2401380"/>
              <a:ext cx="351155" cy="340753"/>
              <a:chOff x="-59481900" y="2290800"/>
              <a:chExt cx="319000" cy="309550"/>
            </a:xfrm>
          </p:grpSpPr>
          <p:sp>
            <p:nvSpPr>
              <p:cNvPr id="407" name="Google Shape;407;p20"/>
              <p:cNvSpPr/>
              <p:nvPr/>
            </p:nvSpPr>
            <p:spPr>
              <a:xfrm>
                <a:off x="-59481900" y="2290800"/>
                <a:ext cx="319000" cy="309550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382" extrusionOk="0">
                    <a:moveTo>
                      <a:pt x="6427" y="851"/>
                    </a:moveTo>
                    <a:cubicBezTo>
                      <a:pt x="6900" y="851"/>
                      <a:pt x="7247" y="1197"/>
                      <a:pt x="7247" y="1670"/>
                    </a:cubicBezTo>
                    <a:lnTo>
                      <a:pt x="7247" y="4159"/>
                    </a:lnTo>
                    <a:lnTo>
                      <a:pt x="5608" y="4159"/>
                    </a:lnTo>
                    <a:lnTo>
                      <a:pt x="5608" y="1670"/>
                    </a:lnTo>
                    <a:cubicBezTo>
                      <a:pt x="5608" y="1197"/>
                      <a:pt x="5955" y="851"/>
                      <a:pt x="6427" y="851"/>
                    </a:cubicBezTo>
                    <a:close/>
                    <a:moveTo>
                      <a:pt x="11594" y="3308"/>
                    </a:moveTo>
                    <a:cubicBezTo>
                      <a:pt x="11846" y="3308"/>
                      <a:pt x="12004" y="3529"/>
                      <a:pt x="12004" y="3749"/>
                    </a:cubicBezTo>
                    <a:lnTo>
                      <a:pt x="12004" y="11185"/>
                    </a:lnTo>
                    <a:lnTo>
                      <a:pt x="11941" y="11185"/>
                    </a:lnTo>
                    <a:cubicBezTo>
                      <a:pt x="11941" y="11437"/>
                      <a:pt x="11752" y="11594"/>
                      <a:pt x="11563" y="11594"/>
                    </a:cubicBezTo>
                    <a:lnTo>
                      <a:pt x="1355" y="11594"/>
                    </a:lnTo>
                    <a:cubicBezTo>
                      <a:pt x="1103" y="11594"/>
                      <a:pt x="914" y="11405"/>
                      <a:pt x="914" y="11185"/>
                    </a:cubicBezTo>
                    <a:lnTo>
                      <a:pt x="914" y="3749"/>
                    </a:lnTo>
                    <a:cubicBezTo>
                      <a:pt x="914" y="3529"/>
                      <a:pt x="1103" y="3308"/>
                      <a:pt x="1355" y="3308"/>
                    </a:cubicBezTo>
                    <a:lnTo>
                      <a:pt x="4821" y="3308"/>
                    </a:lnTo>
                    <a:lnTo>
                      <a:pt x="4821" y="4568"/>
                    </a:lnTo>
                    <a:cubicBezTo>
                      <a:pt x="4821" y="4821"/>
                      <a:pt x="5010" y="5010"/>
                      <a:pt x="5199" y="5010"/>
                    </a:cubicBezTo>
                    <a:lnTo>
                      <a:pt x="7688" y="5010"/>
                    </a:lnTo>
                    <a:cubicBezTo>
                      <a:pt x="7940" y="5010"/>
                      <a:pt x="8129" y="4821"/>
                      <a:pt x="8129" y="4568"/>
                    </a:cubicBezTo>
                    <a:lnTo>
                      <a:pt x="8129" y="3308"/>
                    </a:lnTo>
                    <a:close/>
                    <a:moveTo>
                      <a:pt x="6396" y="0"/>
                    </a:moveTo>
                    <a:cubicBezTo>
                      <a:pt x="5482" y="0"/>
                      <a:pt x="4726" y="756"/>
                      <a:pt x="4726" y="1670"/>
                    </a:cubicBezTo>
                    <a:lnTo>
                      <a:pt x="4726" y="2489"/>
                    </a:lnTo>
                    <a:lnTo>
                      <a:pt x="1261" y="2489"/>
                    </a:lnTo>
                    <a:cubicBezTo>
                      <a:pt x="599" y="2489"/>
                      <a:pt x="0" y="3056"/>
                      <a:pt x="0" y="3718"/>
                    </a:cubicBezTo>
                    <a:lnTo>
                      <a:pt x="0" y="11153"/>
                    </a:lnTo>
                    <a:cubicBezTo>
                      <a:pt x="0" y="11815"/>
                      <a:pt x="568" y="12382"/>
                      <a:pt x="1261" y="12382"/>
                    </a:cubicBezTo>
                    <a:lnTo>
                      <a:pt x="11468" y="12382"/>
                    </a:lnTo>
                    <a:cubicBezTo>
                      <a:pt x="12130" y="12382"/>
                      <a:pt x="12697" y="11815"/>
                      <a:pt x="12697" y="11153"/>
                    </a:cubicBezTo>
                    <a:lnTo>
                      <a:pt x="12697" y="3749"/>
                    </a:lnTo>
                    <a:cubicBezTo>
                      <a:pt x="12760" y="3025"/>
                      <a:pt x="12193" y="2489"/>
                      <a:pt x="11500" y="2489"/>
                    </a:cubicBezTo>
                    <a:lnTo>
                      <a:pt x="8034" y="2489"/>
                    </a:lnTo>
                    <a:lnTo>
                      <a:pt x="8034" y="1670"/>
                    </a:lnTo>
                    <a:cubicBezTo>
                      <a:pt x="8034" y="756"/>
                      <a:pt x="7310" y="0"/>
                      <a:pt x="63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0"/>
              <p:cNvSpPr/>
              <p:nvPr/>
            </p:nvSpPr>
            <p:spPr>
              <a:xfrm>
                <a:off x="-59287350" y="2456200"/>
                <a:ext cx="8350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851" extrusionOk="0">
                    <a:moveTo>
                      <a:pt x="410" y="0"/>
                    </a:moveTo>
                    <a:cubicBezTo>
                      <a:pt x="189" y="0"/>
                      <a:pt x="0" y="221"/>
                      <a:pt x="0" y="441"/>
                    </a:cubicBezTo>
                    <a:cubicBezTo>
                      <a:pt x="0" y="693"/>
                      <a:pt x="189" y="851"/>
                      <a:pt x="410" y="851"/>
                    </a:cubicBezTo>
                    <a:lnTo>
                      <a:pt x="2899" y="851"/>
                    </a:lnTo>
                    <a:cubicBezTo>
                      <a:pt x="3151" y="851"/>
                      <a:pt x="3308" y="630"/>
                      <a:pt x="3308" y="441"/>
                    </a:cubicBezTo>
                    <a:cubicBezTo>
                      <a:pt x="3340" y="221"/>
                      <a:pt x="3151" y="0"/>
                      <a:pt x="28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0"/>
              <p:cNvSpPr/>
              <p:nvPr/>
            </p:nvSpPr>
            <p:spPr>
              <a:xfrm>
                <a:off x="-59287350" y="2497950"/>
                <a:ext cx="8350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851" extrusionOk="0">
                    <a:moveTo>
                      <a:pt x="410" y="0"/>
                    </a:moveTo>
                    <a:cubicBezTo>
                      <a:pt x="189" y="0"/>
                      <a:pt x="0" y="189"/>
                      <a:pt x="0" y="441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2899" y="851"/>
                    </a:lnTo>
                    <a:cubicBezTo>
                      <a:pt x="3151" y="851"/>
                      <a:pt x="3308" y="662"/>
                      <a:pt x="3308" y="441"/>
                    </a:cubicBezTo>
                    <a:cubicBezTo>
                      <a:pt x="3340" y="189"/>
                      <a:pt x="3151" y="0"/>
                      <a:pt x="28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0"/>
              <p:cNvSpPr/>
              <p:nvPr/>
            </p:nvSpPr>
            <p:spPr>
              <a:xfrm>
                <a:off x="-59287350" y="2538900"/>
                <a:ext cx="82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883" extrusionOk="0">
                    <a:moveTo>
                      <a:pt x="410" y="0"/>
                    </a:moveTo>
                    <a:cubicBezTo>
                      <a:pt x="189" y="0"/>
                      <a:pt x="0" y="221"/>
                      <a:pt x="0" y="441"/>
                    </a:cubicBezTo>
                    <a:cubicBezTo>
                      <a:pt x="0" y="662"/>
                      <a:pt x="189" y="882"/>
                      <a:pt x="410" y="882"/>
                    </a:cubicBezTo>
                    <a:lnTo>
                      <a:pt x="2899" y="882"/>
                    </a:lnTo>
                    <a:cubicBezTo>
                      <a:pt x="3151" y="882"/>
                      <a:pt x="3308" y="662"/>
                      <a:pt x="3308" y="441"/>
                    </a:cubicBezTo>
                    <a:cubicBezTo>
                      <a:pt x="3308" y="221"/>
                      <a:pt x="3151" y="0"/>
                      <a:pt x="28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0"/>
              <p:cNvSpPr/>
              <p:nvPr/>
            </p:nvSpPr>
            <p:spPr>
              <a:xfrm>
                <a:off x="-59439375" y="2425425"/>
                <a:ext cx="125250" cy="134750"/>
              </a:xfrm>
              <a:custGeom>
                <a:avLst/>
                <a:gdLst/>
                <a:ahLst/>
                <a:cxnLst/>
                <a:rect l="l" t="t" r="r" b="b"/>
                <a:pathLst>
                  <a:path w="5010" h="5390" extrusionOk="0">
                    <a:moveTo>
                      <a:pt x="2518" y="855"/>
                    </a:moveTo>
                    <a:cubicBezTo>
                      <a:pt x="2722" y="855"/>
                      <a:pt x="2928" y="925"/>
                      <a:pt x="3088" y="1074"/>
                    </a:cubicBezTo>
                    <a:cubicBezTo>
                      <a:pt x="3277" y="1294"/>
                      <a:pt x="3340" y="1609"/>
                      <a:pt x="3277" y="1924"/>
                    </a:cubicBezTo>
                    <a:cubicBezTo>
                      <a:pt x="3183" y="2176"/>
                      <a:pt x="2994" y="2428"/>
                      <a:pt x="2710" y="2460"/>
                    </a:cubicBezTo>
                    <a:cubicBezTo>
                      <a:pt x="2626" y="2485"/>
                      <a:pt x="2546" y="2497"/>
                      <a:pt x="2469" y="2497"/>
                    </a:cubicBezTo>
                    <a:cubicBezTo>
                      <a:pt x="2260" y="2497"/>
                      <a:pt x="2076" y="2409"/>
                      <a:pt x="1891" y="2271"/>
                    </a:cubicBezTo>
                    <a:cubicBezTo>
                      <a:pt x="1702" y="2019"/>
                      <a:pt x="1607" y="1704"/>
                      <a:pt x="1702" y="1452"/>
                    </a:cubicBezTo>
                    <a:cubicBezTo>
                      <a:pt x="1802" y="1070"/>
                      <a:pt x="2158" y="855"/>
                      <a:pt x="2518" y="855"/>
                    </a:cubicBezTo>
                    <a:close/>
                    <a:moveTo>
                      <a:pt x="2521" y="3342"/>
                    </a:moveTo>
                    <a:cubicBezTo>
                      <a:pt x="3309" y="3342"/>
                      <a:pt x="3939" y="3846"/>
                      <a:pt x="4159" y="4539"/>
                    </a:cubicBezTo>
                    <a:lnTo>
                      <a:pt x="914" y="4539"/>
                    </a:lnTo>
                    <a:cubicBezTo>
                      <a:pt x="1103" y="3846"/>
                      <a:pt x="1733" y="3342"/>
                      <a:pt x="2521" y="3342"/>
                    </a:cubicBezTo>
                    <a:close/>
                    <a:moveTo>
                      <a:pt x="2473" y="0"/>
                    </a:moveTo>
                    <a:cubicBezTo>
                      <a:pt x="1781" y="0"/>
                      <a:pt x="1110" y="436"/>
                      <a:pt x="914" y="1200"/>
                    </a:cubicBezTo>
                    <a:cubicBezTo>
                      <a:pt x="757" y="1798"/>
                      <a:pt x="914" y="2334"/>
                      <a:pt x="1292" y="2775"/>
                    </a:cubicBezTo>
                    <a:cubicBezTo>
                      <a:pt x="568" y="3216"/>
                      <a:pt x="1" y="4004"/>
                      <a:pt x="1" y="4949"/>
                    </a:cubicBezTo>
                    <a:cubicBezTo>
                      <a:pt x="1" y="5169"/>
                      <a:pt x="190" y="5390"/>
                      <a:pt x="410" y="5390"/>
                    </a:cubicBezTo>
                    <a:lnTo>
                      <a:pt x="4537" y="5390"/>
                    </a:lnTo>
                    <a:cubicBezTo>
                      <a:pt x="4758" y="5390"/>
                      <a:pt x="4978" y="5169"/>
                      <a:pt x="4978" y="4949"/>
                    </a:cubicBezTo>
                    <a:cubicBezTo>
                      <a:pt x="5010" y="4035"/>
                      <a:pt x="4506" y="3216"/>
                      <a:pt x="3718" y="2807"/>
                    </a:cubicBezTo>
                    <a:cubicBezTo>
                      <a:pt x="3907" y="2618"/>
                      <a:pt x="4033" y="2397"/>
                      <a:pt x="4096" y="2113"/>
                    </a:cubicBezTo>
                    <a:cubicBezTo>
                      <a:pt x="4254" y="1515"/>
                      <a:pt x="4096" y="916"/>
                      <a:pt x="3655" y="507"/>
                    </a:cubicBezTo>
                    <a:cubicBezTo>
                      <a:pt x="3322" y="161"/>
                      <a:pt x="2894" y="0"/>
                      <a:pt x="24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0"/>
              <p:cNvSpPr/>
              <p:nvPr/>
            </p:nvSpPr>
            <p:spPr>
              <a:xfrm>
                <a:off x="-59327525" y="2325450"/>
                <a:ext cx="134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7" extrusionOk="0">
                    <a:moveTo>
                      <a:pt x="252" y="1"/>
                    </a:moveTo>
                    <a:cubicBezTo>
                      <a:pt x="95" y="1"/>
                      <a:pt x="0" y="127"/>
                      <a:pt x="0" y="284"/>
                    </a:cubicBezTo>
                    <a:cubicBezTo>
                      <a:pt x="0" y="442"/>
                      <a:pt x="95" y="536"/>
                      <a:pt x="252" y="536"/>
                    </a:cubicBezTo>
                    <a:cubicBezTo>
                      <a:pt x="410" y="536"/>
                      <a:pt x="536" y="442"/>
                      <a:pt x="536" y="284"/>
                    </a:cubicBezTo>
                    <a:cubicBezTo>
                      <a:pt x="536" y="127"/>
                      <a:pt x="410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3" name="Google Shape;413;p20"/>
          <p:cNvSpPr txBox="1"/>
          <p:nvPr/>
        </p:nvSpPr>
        <p:spPr>
          <a:xfrm>
            <a:off x="2662700" y="3261300"/>
            <a:ext cx="474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CATEGORÍAS DE LOS RATIOS FINANCIEROS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725" y="152400"/>
            <a:ext cx="73262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100" y="379475"/>
            <a:ext cx="7691200" cy="417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441375"/>
            <a:ext cx="7858125" cy="40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488" y="511600"/>
            <a:ext cx="6997026" cy="412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638" y="152400"/>
            <a:ext cx="530072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26"/>
          <p:cNvGrpSpPr/>
          <p:nvPr/>
        </p:nvGrpSpPr>
        <p:grpSpPr>
          <a:xfrm>
            <a:off x="1259836" y="2404415"/>
            <a:ext cx="295536" cy="334667"/>
            <a:chOff x="-57950750" y="2296300"/>
            <a:chExt cx="279625" cy="316650"/>
          </a:xfrm>
        </p:grpSpPr>
        <p:sp>
          <p:nvSpPr>
            <p:cNvPr id="444" name="Google Shape;444;p26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6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8" name="Google Shape;4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997" y="227013"/>
            <a:ext cx="7283829" cy="4689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925" y="675525"/>
            <a:ext cx="5538615" cy="379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0"/>
          <p:cNvSpPr txBox="1">
            <a:spLocks noGrp="1"/>
          </p:cNvSpPr>
          <p:nvPr>
            <p:ph type="ctrTitle" idx="9"/>
          </p:nvPr>
        </p:nvSpPr>
        <p:spPr>
          <a:xfrm>
            <a:off x="4176075" y="1478650"/>
            <a:ext cx="2737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PLANEACIÓN FINANCIERA </a:t>
            </a:r>
            <a:endParaRPr/>
          </a:p>
        </p:txBody>
      </p:sp>
      <p:sp>
        <p:nvSpPr>
          <p:cNvPr id="343" name="Google Shape;343;p10"/>
          <p:cNvSpPr txBox="1"/>
          <p:nvPr/>
        </p:nvSpPr>
        <p:spPr>
          <a:xfrm>
            <a:off x="350900" y="216550"/>
            <a:ext cx="3385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Es una herramienta o técnica que aplica el financiero, para la evaluación proyectada, estimada o futura de un emprendimiento.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44" name="Google Shape;344;p10"/>
          <p:cNvSpPr txBox="1"/>
          <p:nvPr/>
        </p:nvSpPr>
        <p:spPr>
          <a:xfrm>
            <a:off x="4417200" y="2373725"/>
            <a:ext cx="44379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Establece las normas del cambio del emprendimiento, las cuales deben incluir: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Una identificación de los objetivos del emprendimiento.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Un análisis de la diferencia entre estos objetivos y la condición financiera actual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Un informe de las acciones necesarias para que logre sus objetivos financieros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45" name="Google Shape;345;p10"/>
          <p:cNvSpPr txBox="1"/>
          <p:nvPr/>
        </p:nvSpPr>
        <p:spPr>
          <a:xfrm>
            <a:off x="52700" y="2056450"/>
            <a:ext cx="37734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La proyección de las ventas, el ingreso y los activos tomando como base estrategias alternativas de producción y mercadotecnia así como la determinación de los recursos que se necesitan para lograr estas proyecciones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8425" y="152400"/>
            <a:ext cx="624964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9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CAPITAL DE RIESGO</a:t>
            </a:r>
            <a:endParaRPr/>
          </a:p>
        </p:txBody>
      </p:sp>
      <p:sp>
        <p:nvSpPr>
          <p:cNvPr id="464" name="Google Shape;464;p29"/>
          <p:cNvSpPr txBox="1"/>
          <p:nvPr/>
        </p:nvSpPr>
        <p:spPr>
          <a:xfrm>
            <a:off x="392175" y="1046250"/>
            <a:ext cx="4179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Está contribuyendo en la nueva economía en la financiación de los emprendimientos y nuevos proyectos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65" name="Google Shape;465;p29"/>
          <p:cNvSpPr txBox="1"/>
          <p:nvPr/>
        </p:nvSpPr>
        <p:spPr>
          <a:xfrm>
            <a:off x="5284150" y="1877550"/>
            <a:ext cx="35091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El capital de riesgo es la inversión y participación momentánea en entidades que no cotizan en bolsa.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El objetivo es apoyar a nuevas empresas para que aumenten su valor y una vez establecidas retirar dicho capital recuperando la inversión inicial y sus beneficios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466" name="Google Shape;4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00" y="2135350"/>
            <a:ext cx="4979350" cy="2712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1" name="Google Shape;471;p30"/>
          <p:cNvCxnSpPr/>
          <p:nvPr/>
        </p:nvCxnSpPr>
        <p:spPr>
          <a:xfrm>
            <a:off x="4739625" y="16792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" name="Google Shape;472;p30"/>
          <p:cNvSpPr txBox="1">
            <a:spLocks noGrp="1"/>
          </p:cNvSpPr>
          <p:nvPr>
            <p:ph type="ctrTitle"/>
          </p:nvPr>
        </p:nvSpPr>
        <p:spPr>
          <a:xfrm>
            <a:off x="4893675" y="627575"/>
            <a:ext cx="4031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DIRIGIDA ESPECIALMENTE A PEQUEÑAS Y MEDIANAS EMPRESAS </a:t>
            </a:r>
            <a:endParaRPr sz="1800"/>
          </a:p>
        </p:txBody>
      </p:sp>
      <p:sp>
        <p:nvSpPr>
          <p:cNvPr id="473" name="Google Shape;473;p30"/>
          <p:cNvSpPr txBox="1"/>
          <p:nvPr/>
        </p:nvSpPr>
        <p:spPr>
          <a:xfrm>
            <a:off x="4572000" y="2156100"/>
            <a:ext cx="4584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El objetivo es obtener participación en las utilidades del emprendimiento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Se centra en la financiación de los negocios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74" name="Google Shape;474;p30"/>
          <p:cNvSpPr txBox="1"/>
          <p:nvPr/>
        </p:nvSpPr>
        <p:spPr>
          <a:xfrm>
            <a:off x="1238475" y="3938125"/>
            <a:ext cx="5036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Las entidades de capital de riesgo son normalmente sociedades limitadas.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Gestionan los fondos entregados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475" name="Google Shape;4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339200" cy="358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31"/>
          <p:cNvGrpSpPr/>
          <p:nvPr/>
        </p:nvGrpSpPr>
        <p:grpSpPr>
          <a:xfrm>
            <a:off x="1526850" y="2080575"/>
            <a:ext cx="980695" cy="982361"/>
            <a:chOff x="917250" y="2165250"/>
            <a:chExt cx="980695" cy="982361"/>
          </a:xfrm>
        </p:grpSpPr>
        <p:sp>
          <p:nvSpPr>
            <p:cNvPr id="481" name="Google Shape;481;p31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1"/>
            <p:cNvSpPr/>
            <p:nvPr/>
          </p:nvSpPr>
          <p:spPr>
            <a:xfrm>
              <a:off x="1401156" y="2550880"/>
              <a:ext cx="117765" cy="108461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" name="Google Shape;484;p31"/>
            <p:cNvSpPr/>
            <p:nvPr/>
          </p:nvSpPr>
          <p:spPr>
            <a:xfrm>
              <a:off x="1221300" y="2471463"/>
              <a:ext cx="372590" cy="369948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5" name="Google Shape;485;p31"/>
          <p:cNvSpPr txBox="1"/>
          <p:nvPr/>
        </p:nvSpPr>
        <p:spPr>
          <a:xfrm>
            <a:off x="743075" y="227050"/>
            <a:ext cx="625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Arvo"/>
                <a:ea typeface="Arvo"/>
                <a:cs typeface="Arvo"/>
                <a:sym typeface="Arvo"/>
              </a:rPr>
              <a:t>ACTIVIDADES DE LAS ENTIDADES DE CAPITAL DE RIESGO </a:t>
            </a:r>
            <a:endParaRPr sz="1600" b="1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86" name="Google Shape;486;p31"/>
          <p:cNvSpPr txBox="1"/>
          <p:nvPr/>
        </p:nvSpPr>
        <p:spPr>
          <a:xfrm>
            <a:off x="3653475" y="1032050"/>
            <a:ext cx="5015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Financiar nuevas empresas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Asistir en el desarrollo de nuevos productos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Añadir valor a la empresa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Correr más riesgos para mejores resultados </a:t>
            </a:r>
            <a:endParaRPr>
              <a:latin typeface="Arvo"/>
              <a:ea typeface="Arvo"/>
              <a:cs typeface="Arvo"/>
              <a:sym typeface="Arv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Char char="●"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Orientar las inversiones a largo plazo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87" name="Google Shape;487;p31"/>
          <p:cNvSpPr txBox="1"/>
          <p:nvPr/>
        </p:nvSpPr>
        <p:spPr>
          <a:xfrm>
            <a:off x="2765900" y="2786550"/>
            <a:ext cx="5738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vo"/>
                <a:ea typeface="Arvo"/>
                <a:cs typeface="Arvo"/>
                <a:sym typeface="Arvo"/>
              </a:rPr>
              <a:t>La entidad de capital de riesgo lleva a cabo una tarea, capta recursos de los oferentes e invertirlos tras un proceso de estudio en emprendimientos con déficit de fondos para liquidar después esa inversión y devolver el capital 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600" y="193675"/>
            <a:ext cx="7897625" cy="189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4250" y="2187950"/>
            <a:ext cx="5717575" cy="283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775" y="1024975"/>
            <a:ext cx="7366430" cy="24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4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1"/>
          <p:cNvSpPr txBox="1">
            <a:spLocks noGrp="1"/>
          </p:cNvSpPr>
          <p:nvPr>
            <p:ph type="ctrTitle"/>
          </p:nvPr>
        </p:nvSpPr>
        <p:spPr>
          <a:xfrm>
            <a:off x="577950" y="2067475"/>
            <a:ext cx="856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PROCESO DE PLANEACIÓN ESTRATÉGICA</a:t>
            </a:r>
            <a:endParaRPr/>
          </a:p>
        </p:txBody>
      </p:sp>
      <p:sp>
        <p:nvSpPr>
          <p:cNvPr id="351" name="Google Shape;351;p11"/>
          <p:cNvSpPr txBox="1">
            <a:spLocks noGrp="1"/>
          </p:cNvSpPr>
          <p:nvPr>
            <p:ph type="subTitle" idx="1"/>
          </p:nvPr>
        </p:nvSpPr>
        <p:spPr>
          <a:xfrm>
            <a:off x="278875" y="2645275"/>
            <a:ext cx="6408900" cy="21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Planeación: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Determinación de la misión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Formulación de objetivos económicos a largo plazo, las responsabilidades y las restricciones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Formulación de las políticas básicas y de los principales procedimientos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Formulación de la estrategia específicas para alcanzar los objetivos y determinación de los recursos que deberán aplicarse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559575"/>
            <a:ext cx="8458200" cy="42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3"/>
          <p:cNvSpPr txBox="1">
            <a:spLocks noGrp="1"/>
          </p:cNvSpPr>
          <p:nvPr>
            <p:ph type="subTitle" idx="1"/>
          </p:nvPr>
        </p:nvSpPr>
        <p:spPr>
          <a:xfrm>
            <a:off x="0" y="1304400"/>
            <a:ext cx="29310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Cuando un emprendimiento no elabora planes financieros no puede mantener una posición de progreso y rentabilidad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Un emprendimiento de éxito requiere: sentido común, buen juicio y experiencia, pero una verdadera dirección de empresas, requiere la fijación de objetivos y la conducción de las operaciones de manera que asegure el logro de esos objetivos </a:t>
            </a:r>
            <a:endParaRPr/>
          </a:p>
        </p:txBody>
      </p:sp>
      <p:pic>
        <p:nvPicPr>
          <p:cNvPr id="362" name="Google Shape;3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000" y="290500"/>
            <a:ext cx="6076950" cy="45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3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100" y="68075"/>
            <a:ext cx="699204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950" y="299950"/>
            <a:ext cx="7581900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375" y="205100"/>
            <a:ext cx="7134225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y Creative CV by slidesgo">
  <a:themeElements>
    <a:clrScheme name="Simple Light">
      <a:dk1>
        <a:srgbClr val="E9E6E1"/>
      </a:dk1>
      <a:lt1>
        <a:srgbClr val="434343"/>
      </a:lt1>
      <a:dk2>
        <a:srgbClr val="027F8D"/>
      </a:dk2>
      <a:lt2>
        <a:srgbClr val="DACC33"/>
      </a:lt2>
      <a:accent1>
        <a:srgbClr val="741B47"/>
      </a:accent1>
      <a:accent2>
        <a:srgbClr val="4C1130"/>
      </a:accent2>
      <a:accent3>
        <a:srgbClr val="0C343D"/>
      </a:accent3>
      <a:accent4>
        <a:srgbClr val="FFA400"/>
      </a:accent4>
      <a:accent5>
        <a:srgbClr val="76A5AF"/>
      </a:accent5>
      <a:accent6>
        <a:srgbClr val="45818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Presentación en pantalla (16:9)</PresentationFormat>
  <Paragraphs>40</Paragraphs>
  <Slides>26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4" baseType="lpstr">
      <vt:lpstr>Roboto Slab</vt:lpstr>
      <vt:lpstr>Barlow Condensed</vt:lpstr>
      <vt:lpstr>Arial</vt:lpstr>
      <vt:lpstr>Arvo</vt:lpstr>
      <vt:lpstr>Fira Sans Extra Condensed Medium</vt:lpstr>
      <vt:lpstr>Barlow Condensed Medium</vt:lpstr>
      <vt:lpstr>Barlow Condensed SemiBold</vt:lpstr>
      <vt:lpstr>My Creative CV by slidesgo</vt:lpstr>
      <vt:lpstr>PLANEACIÓN FINANCIERA </vt:lpstr>
      <vt:lpstr>ESTRUCTURA PLANEACIÓN FINANCIERA </vt:lpstr>
      <vt:lpstr>PROCESO DE PLANEACIÓN ESTRATÉGICA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RATIOS FINANCIEROS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CAPITAL DE RIESGO</vt:lpstr>
      <vt:lpstr>DIRIGIDA ESPECIALMENTE A PEQUEÑAS Y MEDIANAS EMPRESAS </vt:lpstr>
      <vt:lpstr>Presentación de PowerPoint</vt:lpstr>
      <vt:lpstr>Presentación de PowerPoint</vt:lpstr>
      <vt:lpstr>Presentación de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PLANEACIÓN FINANCIERA </dc:title>
  <dc:creator>dw0001la CI5</dc:creator>
  <cp:lastModifiedBy>LLANOS MURILLO JENNY CAROLINA</cp:lastModifiedBy>
  <cp:revision>1</cp:revision>
  <dcterms:modified xsi:type="dcterms:W3CDTF">2021-01-24T20:31:29Z</dcterms:modified>
</cp:coreProperties>
</file>